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Montserrat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87D0380-AEC4-4BC5-9B8F-3DD85AEC1C14}">
  <a:tblStyle styleId="{B87D0380-AEC4-4BC5-9B8F-3DD85AEC1C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regular.fntdata"/><Relationship Id="rId20" Type="http://schemas.openxmlformats.org/officeDocument/2006/relationships/slide" Target="slides/slide14.xml"/><Relationship Id="rId42" Type="http://schemas.openxmlformats.org/officeDocument/2006/relationships/font" Target="fonts/Montserrat-italic.fntdata"/><Relationship Id="rId41" Type="http://schemas.openxmlformats.org/officeDocument/2006/relationships/font" Target="fonts/Montserrat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Montserrat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68d3c85d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68d3c85d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5bce2dc14_1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5bce2dc14_1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5bce2dc14_1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5bce2dc14_1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5bce2dc14_1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5bce2dc14_1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5bce2dc14_1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5bce2dc14_1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5bce2dc14_1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5bce2dc14_1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5a71103c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5a71103c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693359d8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693359d8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5a71103c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5a71103c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45a71103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45a71103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693359d8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693359d8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5bce2dc14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5bce2dc14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5b59b99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5b59b99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-tail assembly is critical for trim control, pitch and yaw </a:t>
            </a:r>
            <a:r>
              <a:rPr lang="en"/>
              <a:t>maneuverability, countering the moment produced from the wing, and in-flight stability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-emphasis was placed on tail configurations that were easy to build,lightweight, created low drag, and stable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-after screening designs we decided to move forward with a conventional tail with a stabilator and here’s why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45b59b994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45b59b994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-a stabilator, or all-moving tail, combines the stabilizer and elevator into one moving surface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-we chose a stabilator because it is a cleaner design which effects several things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-there is a more effective control surface which means that smaller deflections are necessary to change pitch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-it is lighter since hinge connectors and one less servo is removed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-reduced interference drag which results in a higher speed and lift capacity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-design points can be obtained by putting emphasis on tail design and optimization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5b59b994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45b59b994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5b59b994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5b59b994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5b59b994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5b59b994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sz="1800">
                <a:solidFill>
                  <a:schemeClr val="dk2"/>
                </a:solidFill>
              </a:rPr>
              <a:t>Weight = </a:t>
            </a:r>
            <a:r>
              <a:rPr lang="en" sz="1400">
                <a:solidFill>
                  <a:schemeClr val="dk2"/>
                </a:solidFill>
              </a:rPr>
              <a:t>CG criticality to design</a:t>
            </a:r>
            <a:endParaRPr sz="14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sz="1800">
                <a:solidFill>
                  <a:schemeClr val="dk2"/>
                </a:solidFill>
              </a:rPr>
              <a:t>Deflection = </a:t>
            </a:r>
            <a:r>
              <a:rPr lang="en" sz="1400">
                <a:solidFill>
                  <a:schemeClr val="dk2"/>
                </a:solidFill>
              </a:rPr>
              <a:t>Small force, substantial moment arm</a:t>
            </a:r>
            <a:endParaRPr sz="14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sz="1800">
                <a:solidFill>
                  <a:schemeClr val="dk2"/>
                </a:solidFill>
              </a:rPr>
              <a:t>Durability = </a:t>
            </a:r>
            <a:r>
              <a:rPr lang="en" sz="1400">
                <a:solidFill>
                  <a:schemeClr val="dk2"/>
                </a:solidFill>
              </a:rPr>
              <a:t>Crash considerations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Various Carbon Fibers: Standard → 34 Msi, Moderate → 42 Msi, High → 57 Msi, Ultra High → 94 Msi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5bce2dc14_2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5bce2dc14_2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45bce2dc14_5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45bce2dc14_5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45bce2dc14_5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45bce2dc14_5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45bce2dc14_5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45bce2dc14_5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45bce2dc14_5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45bce2dc14_5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5bce2dc14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5bce2dc14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45bce2dc14_5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45bce2dc14_5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468d3c85d8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468d3c85d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45bce2dc14_2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45bce2dc14_2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45bce2dc14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45bce2dc14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5bce2dc14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5bce2dc14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5bce2dc14_1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5bce2dc14_1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design of the wing and fuselage was driven by two of the mission </a:t>
            </a:r>
            <a:r>
              <a:rPr lang="en"/>
              <a:t>critical</a:t>
            </a:r>
            <a:r>
              <a:rPr lang="en"/>
              <a:t> payloads - the nerf footballs and water bottles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payloads are considered parasitic as they are do not generate lift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competition imposes the following requirements on where these dynamic payloads are mounted on the airframe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Longitudinally</a:t>
            </a:r>
            <a:r>
              <a:rPr lang="en"/>
              <a:t>, nose to tail, the payloads must be mounted within 10” of the PA’s EW CG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Laterally; along the span, there is no limitation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Payload can’t be loaded in a “slipstream” configuration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Therefore, the competition payload mounting </a:t>
            </a:r>
            <a:r>
              <a:rPr lang="en"/>
              <a:t>regulation</a:t>
            </a:r>
            <a:r>
              <a:rPr lang="en"/>
              <a:t> imposes spanwise loading (down the wings)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this, the two top level design alternatives were; mount the payloads internally or externally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drag over the nerf howler was </a:t>
            </a:r>
            <a:r>
              <a:rPr lang="en"/>
              <a:t>quantified</a:t>
            </a:r>
            <a:r>
              <a:rPr lang="en"/>
              <a:t> as a function of airspeed, the results of this experiment ruled out the external mounting alternative due to drag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5bce2dc14_1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5bce2dc14_1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5bce2dc14_1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5bce2dc14_1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5bce268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5bce268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5c46a72c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5c46a72c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5" name="Google Shape;75;p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tp://marcomm.lmu.edu/wp-content/uploads/2017/02/Seaver.png" id="16" name="Google Shape;16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48550" y="273844"/>
            <a:ext cx="1188301" cy="4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8916" y="46435"/>
            <a:ext cx="675000" cy="667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Google Shape;18;p3"/>
          <p:cNvCxnSpPr/>
          <p:nvPr/>
        </p:nvCxnSpPr>
        <p:spPr>
          <a:xfrm>
            <a:off x="0" y="719138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" name="Google Shape;19;p3"/>
          <p:cNvCxnSpPr/>
          <p:nvPr/>
        </p:nvCxnSpPr>
        <p:spPr>
          <a:xfrm>
            <a:off x="0" y="753666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" name="Google Shape;20;p3"/>
          <p:cNvSpPr txBox="1"/>
          <p:nvPr>
            <p:ph type="title"/>
          </p:nvPr>
        </p:nvSpPr>
        <p:spPr>
          <a:xfrm>
            <a:off x="287079" y="135564"/>
            <a:ext cx="71610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287078" y="821366"/>
            <a:ext cx="8755800" cy="43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buNone/>
              <a:def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>
              <a:buNone/>
              <a:def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>
              <a:buNone/>
              <a:def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>
              <a:buNone/>
              <a:def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>
              <a:buNone/>
              <a:def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>
              <a:buNone/>
              <a:def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>
              <a:buNone/>
              <a:def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>
              <a:buNone/>
              <a:def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Blank" showMasterSp="0">
  <p:cSld name="2_Blan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228600" y="171450"/>
            <a:ext cx="8695800" cy="1069800"/>
          </a:xfrm>
          <a:prstGeom prst="roundRect">
            <a:avLst>
              <a:gd fmla="val 7136" name="adj"/>
            </a:avLst>
          </a:prstGeom>
          <a:gradFill>
            <a:gsLst>
              <a:gs pos="0">
                <a:srgbClr val="2E75B5"/>
              </a:gs>
              <a:gs pos="90000">
                <a:srgbClr val="9CC2E5"/>
              </a:gs>
              <a:gs pos="100000">
                <a:srgbClr val="9CC2E5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" name="Google Shape;25;p4"/>
          <p:cNvGrpSpPr/>
          <p:nvPr/>
        </p:nvGrpSpPr>
        <p:grpSpPr>
          <a:xfrm>
            <a:off x="211645" y="535700"/>
            <a:ext cx="8723434" cy="997431"/>
            <a:chOff x="-3905251" y="4294188"/>
            <a:chExt cx="13027829" cy="1892300"/>
          </a:xfrm>
        </p:grpSpPr>
        <p:sp>
          <p:nvSpPr>
            <p:cNvPr id="26" name="Google Shape;26;p4"/>
            <p:cNvSpPr/>
            <p:nvPr/>
          </p:nvSpPr>
          <p:spPr>
            <a:xfrm>
              <a:off x="4810125" y="4500563"/>
              <a:ext cx="4295775" cy="1016000"/>
            </a:xfrm>
            <a:custGeom>
              <a:rect b="b" l="l" r="r" t="t"/>
              <a:pathLst>
                <a:path extrusionOk="0" h="640" w="2706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dk2">
                <a:alpha val="28627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-309563" y="4318000"/>
              <a:ext cx="8280400" cy="1209675"/>
            </a:xfrm>
            <a:custGeom>
              <a:rect b="b" l="l" r="r" t="t"/>
              <a:pathLst>
                <a:path extrusionOk="0" h="762" w="5216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dk2">
                <a:alpha val="400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3175" y="4335463"/>
              <a:ext cx="8166100" cy="1101725"/>
            </a:xfrm>
            <a:custGeom>
              <a:rect b="b" l="l" r="r" t="t"/>
              <a:pathLst>
                <a:path extrusionOk="0" h="694" w="514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4156075" y="4316413"/>
              <a:ext cx="4940300" cy="927100"/>
            </a:xfrm>
            <a:custGeom>
              <a:rect b="b" l="l" r="r" t="t"/>
              <a:pathLst>
                <a:path extrusionOk="0" h="584" w="3112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-3905251" y="4294188"/>
              <a:ext cx="13027829" cy="1892300"/>
            </a:xfrm>
            <a:custGeom>
              <a:rect b="b" l="l" r="r" t="t"/>
              <a:pathLst>
                <a:path extrusionOk="0" h="1192" w="8196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" name="Google Shape;31;p4"/>
          <p:cNvSpPr txBox="1"/>
          <p:nvPr>
            <p:ph idx="10" type="dt"/>
          </p:nvPr>
        </p:nvSpPr>
        <p:spPr>
          <a:xfrm>
            <a:off x="5163672" y="4687623"/>
            <a:ext cx="3786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1" type="ftr"/>
          </p:nvPr>
        </p:nvSpPr>
        <p:spPr>
          <a:xfrm>
            <a:off x="193639" y="4687623"/>
            <a:ext cx="3786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3991088" y="4687623"/>
            <a:ext cx="1161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4"/>
          <p:cNvSpPr txBox="1"/>
          <p:nvPr>
            <p:ph idx="1" type="body"/>
          </p:nvPr>
        </p:nvSpPr>
        <p:spPr>
          <a:xfrm>
            <a:off x="228601" y="800101"/>
            <a:ext cx="8688900" cy="3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17500" lvl="0" marL="457200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type="title"/>
          </p:nvPr>
        </p:nvSpPr>
        <p:spPr>
          <a:xfrm>
            <a:off x="228601" y="180825"/>
            <a:ext cx="8688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Blank" showMasterSp="0">
  <p:cSld name="3_Blank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228600" y="171450"/>
            <a:ext cx="8695800" cy="1069800"/>
          </a:xfrm>
          <a:prstGeom prst="roundRect">
            <a:avLst>
              <a:gd fmla="val 7136" name="adj"/>
            </a:avLst>
          </a:prstGeom>
          <a:gradFill>
            <a:gsLst>
              <a:gs pos="0">
                <a:srgbClr val="2E75B5"/>
              </a:gs>
              <a:gs pos="90000">
                <a:srgbClr val="9CC2E5"/>
              </a:gs>
              <a:gs pos="100000">
                <a:srgbClr val="9CC2E5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" name="Google Shape;38;p5"/>
          <p:cNvGrpSpPr/>
          <p:nvPr/>
        </p:nvGrpSpPr>
        <p:grpSpPr>
          <a:xfrm>
            <a:off x="211645" y="535700"/>
            <a:ext cx="8723434" cy="997431"/>
            <a:chOff x="-3905251" y="4294188"/>
            <a:chExt cx="13027829" cy="1892300"/>
          </a:xfrm>
        </p:grpSpPr>
        <p:sp>
          <p:nvSpPr>
            <p:cNvPr id="39" name="Google Shape;39;p5"/>
            <p:cNvSpPr/>
            <p:nvPr/>
          </p:nvSpPr>
          <p:spPr>
            <a:xfrm>
              <a:off x="4810125" y="4500563"/>
              <a:ext cx="4295775" cy="1016000"/>
            </a:xfrm>
            <a:custGeom>
              <a:rect b="b" l="l" r="r" t="t"/>
              <a:pathLst>
                <a:path extrusionOk="0" h="640" w="2706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dk2">
                <a:alpha val="28627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-309563" y="4318000"/>
              <a:ext cx="8280400" cy="1209675"/>
            </a:xfrm>
            <a:custGeom>
              <a:rect b="b" l="l" r="r" t="t"/>
              <a:pathLst>
                <a:path extrusionOk="0" h="762" w="5216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dk2">
                <a:alpha val="400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3175" y="4335463"/>
              <a:ext cx="8166100" cy="1101725"/>
            </a:xfrm>
            <a:custGeom>
              <a:rect b="b" l="l" r="r" t="t"/>
              <a:pathLst>
                <a:path extrusionOk="0" h="694" w="514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4156075" y="4316413"/>
              <a:ext cx="4940300" cy="927100"/>
            </a:xfrm>
            <a:custGeom>
              <a:rect b="b" l="l" r="r" t="t"/>
              <a:pathLst>
                <a:path extrusionOk="0" h="584" w="3112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-3905251" y="4294188"/>
              <a:ext cx="13027829" cy="1892300"/>
            </a:xfrm>
            <a:custGeom>
              <a:rect b="b" l="l" r="r" t="t"/>
              <a:pathLst>
                <a:path extrusionOk="0" h="1192" w="8196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" name="Google Shape;44;p5"/>
          <p:cNvSpPr txBox="1"/>
          <p:nvPr>
            <p:ph idx="10" type="dt"/>
          </p:nvPr>
        </p:nvSpPr>
        <p:spPr>
          <a:xfrm>
            <a:off x="5163672" y="4687623"/>
            <a:ext cx="3786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11" type="ftr"/>
          </p:nvPr>
        </p:nvSpPr>
        <p:spPr>
          <a:xfrm>
            <a:off x="193639" y="4687623"/>
            <a:ext cx="3786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12" type="sldNum"/>
          </p:nvPr>
        </p:nvSpPr>
        <p:spPr>
          <a:xfrm>
            <a:off x="3991088" y="4687623"/>
            <a:ext cx="1161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" name="Google Shape;47;p5"/>
          <p:cNvSpPr txBox="1"/>
          <p:nvPr>
            <p:ph idx="1" type="body"/>
          </p:nvPr>
        </p:nvSpPr>
        <p:spPr>
          <a:xfrm>
            <a:off x="228601" y="800101"/>
            <a:ext cx="8688900" cy="3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17500" lvl="0" marL="457200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type="title"/>
          </p:nvPr>
        </p:nvSpPr>
        <p:spPr>
          <a:xfrm>
            <a:off x="228601" y="180825"/>
            <a:ext cx="8688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Blank" showMasterSp="0">
  <p:cSld name="4_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/>
          <p:nvPr/>
        </p:nvSpPr>
        <p:spPr>
          <a:xfrm>
            <a:off x="228600" y="171450"/>
            <a:ext cx="8695800" cy="1069800"/>
          </a:xfrm>
          <a:prstGeom prst="roundRect">
            <a:avLst>
              <a:gd fmla="val 7136" name="adj"/>
            </a:avLst>
          </a:prstGeom>
          <a:gradFill>
            <a:gsLst>
              <a:gs pos="0">
                <a:srgbClr val="2E75B5"/>
              </a:gs>
              <a:gs pos="90000">
                <a:srgbClr val="9CC2E5"/>
              </a:gs>
              <a:gs pos="100000">
                <a:srgbClr val="9CC2E5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51;p6"/>
          <p:cNvGrpSpPr/>
          <p:nvPr/>
        </p:nvGrpSpPr>
        <p:grpSpPr>
          <a:xfrm>
            <a:off x="211645" y="535700"/>
            <a:ext cx="8723434" cy="997431"/>
            <a:chOff x="-3905251" y="4294188"/>
            <a:chExt cx="13027829" cy="1892300"/>
          </a:xfrm>
        </p:grpSpPr>
        <p:sp>
          <p:nvSpPr>
            <p:cNvPr id="52" name="Google Shape;52;p6"/>
            <p:cNvSpPr/>
            <p:nvPr/>
          </p:nvSpPr>
          <p:spPr>
            <a:xfrm>
              <a:off x="4810125" y="4500563"/>
              <a:ext cx="4295775" cy="1016000"/>
            </a:xfrm>
            <a:custGeom>
              <a:rect b="b" l="l" r="r" t="t"/>
              <a:pathLst>
                <a:path extrusionOk="0" h="640" w="2706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dk2">
                <a:alpha val="28627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6"/>
            <p:cNvSpPr/>
            <p:nvPr/>
          </p:nvSpPr>
          <p:spPr>
            <a:xfrm>
              <a:off x="-309563" y="4318000"/>
              <a:ext cx="8280400" cy="1209675"/>
            </a:xfrm>
            <a:custGeom>
              <a:rect b="b" l="l" r="r" t="t"/>
              <a:pathLst>
                <a:path extrusionOk="0" h="762" w="5216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dk2">
                <a:alpha val="400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6"/>
            <p:cNvSpPr/>
            <p:nvPr/>
          </p:nvSpPr>
          <p:spPr>
            <a:xfrm>
              <a:off x="3175" y="4335463"/>
              <a:ext cx="8166100" cy="1101725"/>
            </a:xfrm>
            <a:custGeom>
              <a:rect b="b" l="l" r="r" t="t"/>
              <a:pathLst>
                <a:path extrusionOk="0" h="694" w="514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6"/>
            <p:cNvSpPr/>
            <p:nvPr/>
          </p:nvSpPr>
          <p:spPr>
            <a:xfrm>
              <a:off x="4156075" y="4316413"/>
              <a:ext cx="4940300" cy="927100"/>
            </a:xfrm>
            <a:custGeom>
              <a:rect b="b" l="l" r="r" t="t"/>
              <a:pathLst>
                <a:path extrusionOk="0" h="584" w="3112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6"/>
            <p:cNvSpPr/>
            <p:nvPr/>
          </p:nvSpPr>
          <p:spPr>
            <a:xfrm>
              <a:off x="-3905251" y="4294188"/>
              <a:ext cx="13027829" cy="1892300"/>
            </a:xfrm>
            <a:custGeom>
              <a:rect b="b" l="l" r="r" t="t"/>
              <a:pathLst>
                <a:path extrusionOk="0" h="1192" w="8196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" name="Google Shape;57;p6"/>
          <p:cNvSpPr txBox="1"/>
          <p:nvPr>
            <p:ph idx="10" type="dt"/>
          </p:nvPr>
        </p:nvSpPr>
        <p:spPr>
          <a:xfrm>
            <a:off x="5163672" y="4687623"/>
            <a:ext cx="3786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6"/>
          <p:cNvSpPr txBox="1"/>
          <p:nvPr>
            <p:ph idx="11" type="ftr"/>
          </p:nvPr>
        </p:nvSpPr>
        <p:spPr>
          <a:xfrm>
            <a:off x="193639" y="4687623"/>
            <a:ext cx="3786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6"/>
          <p:cNvSpPr txBox="1"/>
          <p:nvPr>
            <p:ph idx="12" type="sldNum"/>
          </p:nvPr>
        </p:nvSpPr>
        <p:spPr>
          <a:xfrm>
            <a:off x="3991088" y="4687623"/>
            <a:ext cx="1161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6"/>
          <p:cNvSpPr txBox="1"/>
          <p:nvPr>
            <p:ph idx="1" type="body"/>
          </p:nvPr>
        </p:nvSpPr>
        <p:spPr>
          <a:xfrm>
            <a:off x="228601" y="800101"/>
            <a:ext cx="8688900" cy="3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17500" lvl="0" marL="457200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6"/>
          <p:cNvSpPr txBox="1"/>
          <p:nvPr>
            <p:ph type="title"/>
          </p:nvPr>
        </p:nvSpPr>
        <p:spPr>
          <a:xfrm>
            <a:off x="228601" y="180825"/>
            <a:ext cx="8688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">
  <p:cSld name="1_Blank">
    <p:bg>
      <p:bgPr>
        <a:gradFill>
          <a:gsLst>
            <a:gs pos="0">
              <a:srgbClr val="EAE8E8"/>
            </a:gs>
            <a:gs pos="50000">
              <a:srgbClr val="E3E1E1"/>
            </a:gs>
            <a:gs pos="100000">
              <a:srgbClr val="BBB9B9"/>
            </a:gs>
          </a:gsLst>
          <a:lin ang="5400012" scaled="0"/>
        </a:gra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bg>
      <p:bgPr>
        <a:gradFill>
          <a:gsLst>
            <a:gs pos="0">
              <a:srgbClr val="F6F9FC"/>
            </a:gs>
            <a:gs pos="100000">
              <a:srgbClr val="C00000"/>
            </a:gs>
          </a:gsLst>
          <a:lin ang="5400012" scaled="0"/>
        </a:gra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tp://marcomm.lmu.edu/wp-content/uploads/2017/02/Seaver.png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448550" y="273844"/>
            <a:ext cx="1188301" cy="4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8916" y="46435"/>
            <a:ext cx="675000" cy="667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1"/>
          <p:cNvCxnSpPr/>
          <p:nvPr/>
        </p:nvCxnSpPr>
        <p:spPr>
          <a:xfrm>
            <a:off x="0" y="719138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" name="Google Shape;9;p1"/>
          <p:cNvCxnSpPr/>
          <p:nvPr/>
        </p:nvCxnSpPr>
        <p:spPr>
          <a:xfrm>
            <a:off x="0" y="753666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4.png"/><Relationship Id="rId4" Type="http://schemas.openxmlformats.org/officeDocument/2006/relationships/image" Target="../media/image5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0.png"/><Relationship Id="rId4" Type="http://schemas.openxmlformats.org/officeDocument/2006/relationships/image" Target="../media/image5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9.png"/><Relationship Id="rId4" Type="http://schemas.openxmlformats.org/officeDocument/2006/relationships/image" Target="../media/image52.png"/><Relationship Id="rId5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1.png"/><Relationship Id="rId4" Type="http://schemas.openxmlformats.org/officeDocument/2006/relationships/image" Target="../media/image43.png"/><Relationship Id="rId5" Type="http://schemas.openxmlformats.org/officeDocument/2006/relationships/image" Target="../media/image22.png"/><Relationship Id="rId6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5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gif"/><Relationship Id="rId4" Type="http://schemas.openxmlformats.org/officeDocument/2006/relationships/image" Target="../media/image25.png"/><Relationship Id="rId5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Relationship Id="rId4" Type="http://schemas.openxmlformats.org/officeDocument/2006/relationships/image" Target="../media/image4.jpg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jpg"/><Relationship Id="rId4" Type="http://schemas.openxmlformats.org/officeDocument/2006/relationships/image" Target="../media/image36.jpg"/><Relationship Id="rId5" Type="http://schemas.openxmlformats.org/officeDocument/2006/relationships/image" Target="../media/image1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Relationship Id="rId4" Type="http://schemas.openxmlformats.org/officeDocument/2006/relationships/image" Target="../media/image4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0.png"/><Relationship Id="rId4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9424" y="935388"/>
            <a:ext cx="5582851" cy="36419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2"/>
          <p:cNvSpPr txBox="1"/>
          <p:nvPr/>
        </p:nvSpPr>
        <p:spPr>
          <a:xfrm>
            <a:off x="259450" y="55300"/>
            <a:ext cx="6495000" cy="14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Subscale Mars Colonization Mission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SAE Aero Design West 2019 - Advanced Class</a:t>
            </a:r>
            <a:endParaRPr b="1" i="1"/>
          </a:p>
        </p:txBody>
      </p:sp>
      <p:sp>
        <p:nvSpPr>
          <p:cNvPr id="83" name="Google Shape;83;p12"/>
          <p:cNvSpPr txBox="1"/>
          <p:nvPr/>
        </p:nvSpPr>
        <p:spPr>
          <a:xfrm>
            <a:off x="259450" y="935400"/>
            <a:ext cx="2356500" cy="3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/>
              <a:t>ME:</a:t>
            </a:r>
            <a:endParaRPr i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Riley Evers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Cameron LaMack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James Lumsden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Sean Nevin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Alexa Poulakos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Donner Schoeffler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Skyler Tan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Siraj Zaman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/>
              <a:t>EE:</a:t>
            </a:r>
            <a:endParaRPr i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Anthony Modica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Ali Altamimi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/>
              <a:t>CS:</a:t>
            </a:r>
            <a:endParaRPr i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Anthony Keba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84" name="Google Shape;84;p12"/>
          <p:cNvSpPr txBox="1"/>
          <p:nvPr/>
        </p:nvSpPr>
        <p:spPr>
          <a:xfrm>
            <a:off x="259450" y="4188300"/>
            <a:ext cx="2098200" cy="9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Advisor: Emin Issakhanian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Loyola Marymount University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Mechanical Engineering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07 Nov 2018</a:t>
            </a:r>
            <a:endParaRPr sz="1000"/>
          </a:p>
        </p:txBody>
      </p:sp>
      <p:pic>
        <p:nvPicPr>
          <p:cNvPr id="85" name="Google Shape;85;p12"/>
          <p:cNvPicPr preferRelativeResize="0"/>
          <p:nvPr/>
        </p:nvPicPr>
        <p:blipFill rotWithShape="1">
          <a:blip r:embed="rId4">
            <a:alphaModFix/>
          </a:blip>
          <a:srcRect b="9961" l="30248" r="7728" t="10604"/>
          <a:stretch/>
        </p:blipFill>
        <p:spPr>
          <a:xfrm>
            <a:off x="3813537" y="808576"/>
            <a:ext cx="1516926" cy="955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2"/>
          <p:cNvPicPr preferRelativeResize="0"/>
          <p:nvPr/>
        </p:nvPicPr>
        <p:blipFill rotWithShape="1">
          <a:blip r:embed="rId4">
            <a:alphaModFix/>
          </a:blip>
          <a:srcRect b="9961" l="30248" r="7728" t="10604"/>
          <a:stretch/>
        </p:blipFill>
        <p:spPr>
          <a:xfrm>
            <a:off x="5330449" y="1236101"/>
            <a:ext cx="1516926" cy="955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2"/>
          <p:cNvPicPr preferRelativeResize="0"/>
          <p:nvPr/>
        </p:nvPicPr>
        <p:blipFill rotWithShape="1">
          <a:blip r:embed="rId4">
            <a:alphaModFix/>
          </a:blip>
          <a:srcRect b="9961" l="30248" r="7728" t="10604"/>
          <a:stretch/>
        </p:blipFill>
        <p:spPr>
          <a:xfrm>
            <a:off x="7285349" y="2571751"/>
            <a:ext cx="1516926" cy="955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/>
          <p:nvPr>
            <p:ph type="title"/>
          </p:nvPr>
        </p:nvSpPr>
        <p:spPr>
          <a:xfrm>
            <a:off x="311700" y="792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PAYLOAD BOX</a:t>
            </a:r>
            <a:endParaRPr b="1" sz="1800"/>
          </a:p>
        </p:txBody>
      </p:sp>
      <p:pic>
        <p:nvPicPr>
          <p:cNvPr id="169" name="Google Shape;16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325" y="2357025"/>
            <a:ext cx="3599249" cy="250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8325" y="2403973"/>
            <a:ext cx="3436202" cy="241087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1"/>
          <p:cNvSpPr txBox="1"/>
          <p:nvPr/>
        </p:nvSpPr>
        <p:spPr>
          <a:xfrm>
            <a:off x="438500" y="1054350"/>
            <a:ext cx="44355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Removable Payload Cartridge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Ease of loading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 need to flip aircraft to reload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Compact payload configuration</a:t>
            </a:r>
            <a:endParaRPr/>
          </a:p>
        </p:txBody>
      </p:sp>
      <p:sp>
        <p:nvSpPr>
          <p:cNvPr id="172" name="Google Shape;172;p21"/>
          <p:cNvSpPr txBox="1"/>
          <p:nvPr/>
        </p:nvSpPr>
        <p:spPr>
          <a:xfrm>
            <a:off x="5998975" y="4670250"/>
            <a:ext cx="16749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*Football tails not included</a:t>
            </a:r>
            <a:endParaRPr i="1"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/>
          <p:nvPr>
            <p:ph type="title"/>
          </p:nvPr>
        </p:nvSpPr>
        <p:spPr>
          <a:xfrm>
            <a:off x="311700" y="9205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DROPPING MECHANISM</a:t>
            </a:r>
            <a:endParaRPr b="1" sz="1800"/>
          </a:p>
        </p:txBody>
      </p:sp>
      <p:pic>
        <p:nvPicPr>
          <p:cNvPr id="178" name="Google Shape;17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6525" y="2706170"/>
            <a:ext cx="3677401" cy="243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25" y="3016100"/>
            <a:ext cx="4637027" cy="181746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2"/>
          <p:cNvSpPr txBox="1"/>
          <p:nvPr/>
        </p:nvSpPr>
        <p:spPr>
          <a:xfrm>
            <a:off x="388175" y="870375"/>
            <a:ext cx="3677400" cy="16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Iteration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Most compact and simple design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Large amount of drag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Door opens into free stream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Acts as a large slit flap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Causing pitch up</a:t>
            </a:r>
            <a:endParaRPr/>
          </a:p>
        </p:txBody>
      </p:sp>
      <p:sp>
        <p:nvSpPr>
          <p:cNvPr id="181" name="Google Shape;181;p22"/>
          <p:cNvSpPr txBox="1"/>
          <p:nvPr/>
        </p:nvSpPr>
        <p:spPr>
          <a:xfrm>
            <a:off x="4889725" y="870375"/>
            <a:ext cx="3942600" cy="16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Iteration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Less Drag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Door doesn’t open into free stream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Electronics/Mechanisms harder to fit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Future Considerations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Servo Ratchet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Latch Design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Motor instead of servos?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/>
          <p:nvPr>
            <p:ph type="title"/>
          </p:nvPr>
        </p:nvSpPr>
        <p:spPr>
          <a:xfrm>
            <a:off x="311700" y="8535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DROPPING MECHANISM (FMEA)</a:t>
            </a:r>
            <a:endParaRPr b="1" sz="1800"/>
          </a:p>
        </p:txBody>
      </p:sp>
      <p:graphicFrame>
        <p:nvGraphicFramePr>
          <p:cNvPr id="187" name="Google Shape;187;p23"/>
          <p:cNvGraphicFramePr/>
          <p:nvPr/>
        </p:nvGraphicFramePr>
        <p:xfrm>
          <a:off x="681725" y="169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{B87D0380-AEC4-4BC5-9B8F-3DD85AEC1C14}</a:tableStyleId>
              </a:tblPr>
              <a:tblGrid>
                <a:gridCol w="1902625"/>
                <a:gridCol w="1902625"/>
                <a:gridCol w="744675"/>
                <a:gridCol w="1545800"/>
                <a:gridCol w="1684800"/>
              </a:tblGrid>
              <a:tr h="100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Failure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Effect of Failure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Sev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Cause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Prevention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Door doesn’t open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Loss of points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Servo stripping or burning from overuse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Care when servos are not powered. Test movement prior to takeoff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Door doesn’t close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Potential crash or fracture of doors on landing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Ratchet doesn’t engage. Servo stripping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High quality, metal gear servos. Through testing of ratchet system.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/>
          <p:nvPr>
            <p:ph type="title"/>
          </p:nvPr>
        </p:nvSpPr>
        <p:spPr>
          <a:xfrm>
            <a:off x="311700" y="712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FUSELAGE STRUCTURE (BLENDED WING)</a:t>
            </a:r>
            <a:endParaRPr b="1" sz="1800"/>
          </a:p>
        </p:txBody>
      </p:sp>
      <p:pic>
        <p:nvPicPr>
          <p:cNvPr id="193" name="Google Shape;19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325" y="2767400"/>
            <a:ext cx="3600100" cy="22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975" y="2767400"/>
            <a:ext cx="3789865" cy="222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4"/>
          <p:cNvSpPr txBox="1"/>
          <p:nvPr/>
        </p:nvSpPr>
        <p:spPr>
          <a:xfrm>
            <a:off x="258900" y="848275"/>
            <a:ext cx="4313100" cy="18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Size of shell minimized to reduce drag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Imposes space restrictions for structure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0.25” side walls and base plates (Basswood)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Addition of nose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Fix CG and add room for electronics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Future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Further structural analysis (FEA)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Finalize spar sizing and attachment method</a:t>
            </a:r>
            <a:endParaRPr/>
          </a:p>
        </p:txBody>
      </p:sp>
      <p:sp>
        <p:nvSpPr>
          <p:cNvPr id="196" name="Google Shape;196;p24"/>
          <p:cNvSpPr txBox="1"/>
          <p:nvPr/>
        </p:nvSpPr>
        <p:spPr>
          <a:xfrm>
            <a:off x="5602163" y="4709100"/>
            <a:ext cx="20775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*Material contrast added for clarity</a:t>
            </a:r>
            <a:endParaRPr i="1" sz="1000"/>
          </a:p>
        </p:txBody>
      </p:sp>
      <p:cxnSp>
        <p:nvCxnSpPr>
          <p:cNvPr id="197" name="Google Shape;197;p24"/>
          <p:cNvCxnSpPr>
            <a:stCxn id="198" idx="2"/>
          </p:cNvCxnSpPr>
          <p:nvPr/>
        </p:nvCxnSpPr>
        <p:spPr>
          <a:xfrm flipH="1">
            <a:off x="5887612" y="2276425"/>
            <a:ext cx="753300" cy="10065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8" name="Google Shape;19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6975" y="1269925"/>
            <a:ext cx="3247874" cy="100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4"/>
          <p:cNvSpPr txBox="1"/>
          <p:nvPr/>
        </p:nvSpPr>
        <p:spPr>
          <a:xfrm>
            <a:off x="5864525" y="1011325"/>
            <a:ext cx="15528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Space limitation for spar</a:t>
            </a:r>
            <a:endParaRPr i="1"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/>
          <p:nvPr>
            <p:ph type="title"/>
          </p:nvPr>
        </p:nvSpPr>
        <p:spPr>
          <a:xfrm>
            <a:off x="311700" y="999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FUSELAGE STRUCTURE (FMEA)</a:t>
            </a:r>
            <a:endParaRPr b="1" sz="1800"/>
          </a:p>
        </p:txBody>
      </p:sp>
      <p:graphicFrame>
        <p:nvGraphicFramePr>
          <p:cNvPr id="205" name="Google Shape;205;p25"/>
          <p:cNvGraphicFramePr/>
          <p:nvPr/>
        </p:nvGraphicFramePr>
        <p:xfrm>
          <a:off x="681738" y="980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{B87D0380-AEC4-4BC5-9B8F-3DD85AEC1C14}</a:tableStyleId>
              </a:tblPr>
              <a:tblGrid>
                <a:gridCol w="1902625"/>
                <a:gridCol w="1902625"/>
                <a:gridCol w="744675"/>
                <a:gridCol w="1545800"/>
                <a:gridCol w="1684800"/>
              </a:tblGrid>
              <a:tr h="100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Failure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Effect of Failure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Sev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Cause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Prevention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Main Spar Fracture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Likely crash. Loss points and ability to compete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Fatigue, aerodynamic flutter, stress concentration at attachment point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Factor of safety, thorough testing (experimental and computational)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Payload Bay Dettaches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Loss of points, potential crash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Wearing of threads in wood due to continuous screwing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Tear out analysis, use of T-Nuts to provide metal threads.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Base Plate Fracture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Replacement of parts, minor crash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Hard landing, plate not thick enough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Further FEA analysis, soft landings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/>
          <p:nvPr>
            <p:ph type="title"/>
          </p:nvPr>
        </p:nvSpPr>
        <p:spPr>
          <a:xfrm>
            <a:off x="311700" y="1472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POWERTRAIN COMPONENTS</a:t>
            </a:r>
            <a:r>
              <a:rPr lang="en" sz="2400"/>
              <a:t> </a:t>
            </a:r>
            <a:endParaRPr sz="2400"/>
          </a:p>
        </p:txBody>
      </p:sp>
      <p:sp>
        <p:nvSpPr>
          <p:cNvPr id="211" name="Google Shape;211;p26"/>
          <p:cNvSpPr txBox="1"/>
          <p:nvPr>
            <p:ph idx="1" type="body"/>
          </p:nvPr>
        </p:nvSpPr>
        <p:spPr>
          <a:xfrm>
            <a:off x="311700" y="1152475"/>
            <a:ext cx="8520600" cy="17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Hacker A40-14s Brushless motor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Castle Talon 90 ESC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6 cell LiPo Battery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APC nylon propeller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212" name="Google Shape;21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0774" y="2739050"/>
            <a:ext cx="1531199" cy="240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794945"/>
            <a:ext cx="3124251" cy="22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8500" y="859550"/>
            <a:ext cx="3603799" cy="240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6"/>
          <p:cNvPicPr preferRelativeResize="0"/>
          <p:nvPr/>
        </p:nvPicPr>
        <p:blipFill rotWithShape="1">
          <a:blip r:embed="rId6">
            <a:alphaModFix/>
          </a:blip>
          <a:srcRect b="13321" l="0" r="0" t="17040"/>
          <a:stretch/>
        </p:blipFill>
        <p:spPr>
          <a:xfrm>
            <a:off x="5468275" y="3262075"/>
            <a:ext cx="3124250" cy="1828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/>
          <p:nvPr>
            <p:ph type="title"/>
          </p:nvPr>
        </p:nvSpPr>
        <p:spPr>
          <a:xfrm>
            <a:off x="311700" y="2189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THRUST CALCULATIONS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27"/>
          <p:cNvPicPr preferRelativeResize="0"/>
          <p:nvPr/>
        </p:nvPicPr>
        <p:blipFill rotWithShape="1">
          <a:blip r:embed="rId3">
            <a:alphaModFix/>
          </a:blip>
          <a:srcRect b="4717" l="1574" r="5245" t="23582"/>
          <a:stretch/>
        </p:blipFill>
        <p:spPr>
          <a:xfrm>
            <a:off x="311700" y="1212100"/>
            <a:ext cx="8520601" cy="15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40975"/>
            <a:ext cx="4743450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/>
          <p:nvPr>
            <p:ph type="title"/>
          </p:nvPr>
        </p:nvSpPr>
        <p:spPr>
          <a:xfrm>
            <a:off x="311700" y="1472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THRUST STAND TESTING</a:t>
            </a:r>
            <a:endParaRPr b="1" sz="1800"/>
          </a:p>
        </p:txBody>
      </p:sp>
      <p:pic>
        <p:nvPicPr>
          <p:cNvPr id="228" name="Google Shape;2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6725" y="1152475"/>
            <a:ext cx="2902175" cy="241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1500" y="3766249"/>
            <a:ext cx="3771900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8"/>
          <p:cNvSpPr txBox="1"/>
          <p:nvPr/>
        </p:nvSpPr>
        <p:spPr>
          <a:xfrm>
            <a:off x="567550" y="1152475"/>
            <a:ext cx="4623300" cy="27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Finalized motor </a:t>
            </a:r>
            <a:r>
              <a:rPr lang="en" sz="1900"/>
              <a:t>configuration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One vs two motors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Tested multiple propellers </a:t>
            </a:r>
            <a:endParaRPr sz="19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Future Testing: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Test other propellers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Perform dynamic thrust tests</a:t>
            </a:r>
            <a:endParaRPr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 txBox="1"/>
          <p:nvPr>
            <p:ph type="title"/>
          </p:nvPr>
        </p:nvSpPr>
        <p:spPr>
          <a:xfrm>
            <a:off x="311700" y="1472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THRUST TESTING RESULTS</a:t>
            </a:r>
            <a:endParaRPr b="1" sz="1800"/>
          </a:p>
        </p:txBody>
      </p:sp>
      <p:sp>
        <p:nvSpPr>
          <p:cNvPr id="236" name="Google Shape;236;p29"/>
          <p:cNvSpPr txBox="1"/>
          <p:nvPr>
            <p:ph idx="1" type="body"/>
          </p:nvPr>
        </p:nvSpPr>
        <p:spPr>
          <a:xfrm>
            <a:off x="311700" y="3786775"/>
            <a:ext cx="8520600" cy="106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Similar </a:t>
            </a:r>
            <a:r>
              <a:rPr lang="en" sz="1400">
                <a:solidFill>
                  <a:srgbClr val="000000"/>
                </a:solidFill>
              </a:rPr>
              <a:t>performance</a:t>
            </a:r>
            <a:r>
              <a:rPr lang="en" sz="1400">
                <a:solidFill>
                  <a:srgbClr val="000000"/>
                </a:solidFill>
              </a:rPr>
              <a:t> from both propellers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Test lower pitch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Dynamic thrust tests to finalize propeller choice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237" name="Google Shape;237;p29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260300" cy="2634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9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2162" y="1115475"/>
            <a:ext cx="4320138" cy="267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/>
          <p:nvPr>
            <p:ph type="title"/>
          </p:nvPr>
        </p:nvSpPr>
        <p:spPr>
          <a:xfrm>
            <a:off x="311700" y="1472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LANDING GEAR</a:t>
            </a:r>
            <a:endParaRPr b="1" sz="1800"/>
          </a:p>
        </p:txBody>
      </p:sp>
      <p:sp>
        <p:nvSpPr>
          <p:cNvPr id="244" name="Google Shape;244;p30"/>
          <p:cNvSpPr txBox="1"/>
          <p:nvPr>
            <p:ph idx="1" type="body"/>
          </p:nvPr>
        </p:nvSpPr>
        <p:spPr>
          <a:xfrm>
            <a:off x="311700" y="1120100"/>
            <a:ext cx="4664100" cy="36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Tricycle layout 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Ground control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Take off </a:t>
            </a:r>
            <a:r>
              <a:rPr lang="en" sz="1800">
                <a:solidFill>
                  <a:srgbClr val="000000"/>
                </a:solidFill>
              </a:rPr>
              <a:t>performance</a:t>
            </a:r>
            <a:endParaRPr sz="1800">
              <a:solidFill>
                <a:srgbClr val="000000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lang="en" sz="1800">
                <a:solidFill>
                  <a:srgbClr val="000000"/>
                </a:solidFill>
              </a:rPr>
              <a:t>Quickly build ground speed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Easier to land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Rear landing gear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Carbon fiber to reduce weight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Full U shape to </a:t>
            </a:r>
            <a:r>
              <a:rPr lang="en" sz="1800">
                <a:solidFill>
                  <a:srgbClr val="000000"/>
                </a:solidFill>
              </a:rPr>
              <a:t>distribute</a:t>
            </a:r>
            <a:r>
              <a:rPr lang="en" sz="1800">
                <a:solidFill>
                  <a:srgbClr val="000000"/>
                </a:solidFill>
              </a:rPr>
              <a:t> load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Nose gear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Aluminum for </a:t>
            </a:r>
            <a:r>
              <a:rPr lang="en" sz="1800">
                <a:solidFill>
                  <a:srgbClr val="000000"/>
                </a:solidFill>
              </a:rPr>
              <a:t>strength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Success with Fults gear in previous years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45" name="Google Shape;245;p30"/>
          <p:cNvPicPr preferRelativeResize="0"/>
          <p:nvPr/>
        </p:nvPicPr>
        <p:blipFill rotWithShape="1">
          <a:blip r:embed="rId3">
            <a:alphaModFix/>
          </a:blip>
          <a:srcRect b="0" l="0" r="0" t="31829"/>
          <a:stretch/>
        </p:blipFill>
        <p:spPr>
          <a:xfrm>
            <a:off x="6203400" y="1017725"/>
            <a:ext cx="2628900" cy="241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0"/>
          <p:cNvPicPr preferRelativeResize="0"/>
          <p:nvPr/>
        </p:nvPicPr>
        <p:blipFill rotWithShape="1">
          <a:blip r:embed="rId4">
            <a:alphaModFix/>
          </a:blip>
          <a:srcRect b="8725" l="0" r="0" t="0"/>
          <a:stretch/>
        </p:blipFill>
        <p:spPr>
          <a:xfrm>
            <a:off x="7219575" y="3433250"/>
            <a:ext cx="1749075" cy="15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0"/>
          <p:cNvPicPr preferRelativeResize="0"/>
          <p:nvPr/>
        </p:nvPicPr>
        <p:blipFill rotWithShape="1">
          <a:blip r:embed="rId5">
            <a:alphaModFix/>
          </a:blip>
          <a:srcRect b="0" l="0" r="0" t="27990"/>
          <a:stretch/>
        </p:blipFill>
        <p:spPr>
          <a:xfrm>
            <a:off x="5023886" y="3433250"/>
            <a:ext cx="1545764" cy="148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/>
          <p:nvPr>
            <p:ph type="title"/>
          </p:nvPr>
        </p:nvSpPr>
        <p:spPr>
          <a:xfrm>
            <a:off x="287079" y="135564"/>
            <a:ext cx="7161000" cy="565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SAE 2019 ADVANCED CLASS OBJECTIVE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3"/>
          <p:cNvSpPr txBox="1"/>
          <p:nvPr>
            <p:ph idx="1" type="body"/>
          </p:nvPr>
        </p:nvSpPr>
        <p:spPr>
          <a:xfrm>
            <a:off x="-101125" y="821375"/>
            <a:ext cx="9144000" cy="1246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Deliver “colonists”,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“habitats”, and “supplies” to designated landing zone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Colonists are delivered using small autonomous gliders carried by a primary aircraft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Other payloads are dropped from primary aircraft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250" y="2707050"/>
            <a:ext cx="1917426" cy="191742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/>
        </p:nvSpPr>
        <p:spPr>
          <a:xfrm>
            <a:off x="399050" y="4425225"/>
            <a:ext cx="16161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“Colonists”</a:t>
            </a:r>
            <a:endParaRPr b="1"/>
          </a:p>
        </p:txBody>
      </p:sp>
      <p:pic>
        <p:nvPicPr>
          <p:cNvPr id="96" name="Google Shape;9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7464" y="2842350"/>
            <a:ext cx="1646825" cy="16468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3"/>
          <p:cNvSpPr txBox="1"/>
          <p:nvPr/>
        </p:nvSpPr>
        <p:spPr>
          <a:xfrm>
            <a:off x="3841388" y="4425225"/>
            <a:ext cx="16161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“Habitats”</a:t>
            </a:r>
            <a:endParaRPr b="1"/>
          </a:p>
        </p:txBody>
      </p:sp>
      <p:pic>
        <p:nvPicPr>
          <p:cNvPr id="98" name="Google Shape;9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8105" y="2707048"/>
            <a:ext cx="1646825" cy="164683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6733463" y="4363250"/>
            <a:ext cx="16161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“Supplies”</a:t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/>
          <p:nvPr>
            <p:ph type="title"/>
          </p:nvPr>
        </p:nvSpPr>
        <p:spPr>
          <a:xfrm>
            <a:off x="311700" y="1500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TAIL ASSEMBLY</a:t>
            </a:r>
            <a:endParaRPr sz="2400"/>
          </a:p>
        </p:txBody>
      </p:sp>
      <p:pic>
        <p:nvPicPr>
          <p:cNvPr id="253" name="Google Shape;253;p31"/>
          <p:cNvPicPr preferRelativeResize="0"/>
          <p:nvPr/>
        </p:nvPicPr>
        <p:blipFill rotWithShape="1">
          <a:blip r:embed="rId3">
            <a:alphaModFix/>
          </a:blip>
          <a:srcRect b="29706" l="37519" r="8789" t="15777"/>
          <a:stretch/>
        </p:blipFill>
        <p:spPr>
          <a:xfrm>
            <a:off x="4716775" y="1193425"/>
            <a:ext cx="4181000" cy="3319748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1"/>
          <p:cNvSpPr txBox="1"/>
          <p:nvPr>
            <p:ph idx="1" type="body"/>
          </p:nvPr>
        </p:nvSpPr>
        <p:spPr>
          <a:xfrm>
            <a:off x="311700" y="128242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rr Von Muellerhoff"/>
              <a:buChar char="●"/>
            </a:pPr>
            <a:r>
              <a:rPr lang="en" sz="1800"/>
              <a:t>C</a:t>
            </a:r>
            <a:r>
              <a:rPr lang="en" sz="1800">
                <a:solidFill>
                  <a:srgbClr val="000000"/>
                </a:solidFill>
              </a:rPr>
              <a:t>ritical for pitch and yaw </a:t>
            </a:r>
            <a:r>
              <a:rPr lang="en" sz="1800">
                <a:solidFill>
                  <a:srgbClr val="000000"/>
                </a:solidFill>
              </a:rPr>
              <a:t>maneuverability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Emphasis on manufacturability, weight, </a:t>
            </a:r>
            <a:r>
              <a:rPr lang="en" sz="1800"/>
              <a:t>drag, and stability</a:t>
            </a:r>
            <a:endParaRPr sz="18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Conventional </a:t>
            </a:r>
            <a:r>
              <a:rPr lang="en" sz="1800"/>
              <a:t>t</a:t>
            </a:r>
            <a:r>
              <a:rPr lang="en" sz="1800">
                <a:solidFill>
                  <a:srgbClr val="000000"/>
                </a:solidFill>
              </a:rPr>
              <a:t>ail with a stabilator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2"/>
          <p:cNvPicPr preferRelativeResize="0"/>
          <p:nvPr/>
        </p:nvPicPr>
        <p:blipFill rotWithShape="1">
          <a:blip r:embed="rId3">
            <a:alphaModFix/>
          </a:blip>
          <a:srcRect b="3723" l="6421" r="57137" t="4119"/>
          <a:stretch/>
        </p:blipFill>
        <p:spPr>
          <a:xfrm rot="-5400000">
            <a:off x="4829850" y="207600"/>
            <a:ext cx="2898300" cy="52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2"/>
          <p:cNvSpPr txBox="1"/>
          <p:nvPr>
            <p:ph type="title"/>
          </p:nvPr>
        </p:nvSpPr>
        <p:spPr>
          <a:xfrm>
            <a:off x="311700" y="1472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HORIZONTAL STABILATOR</a:t>
            </a:r>
            <a:endParaRPr sz="2400"/>
          </a:p>
        </p:txBody>
      </p:sp>
      <p:sp>
        <p:nvSpPr>
          <p:cNvPr id="261" name="Google Shape;261;p32"/>
          <p:cNvSpPr txBox="1"/>
          <p:nvPr>
            <p:ph idx="1" type="body"/>
          </p:nvPr>
        </p:nvSpPr>
        <p:spPr>
          <a:xfrm>
            <a:off x="311700" y="1459950"/>
            <a:ext cx="4563000" cy="34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More effective control surface</a:t>
            </a:r>
            <a:endParaRPr sz="20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Lighter than a stabilizer/elevator combination</a:t>
            </a:r>
            <a:endParaRPr sz="20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Reduced </a:t>
            </a:r>
            <a:r>
              <a:rPr lang="en" sz="2000">
                <a:solidFill>
                  <a:srgbClr val="000000"/>
                </a:solidFill>
              </a:rPr>
              <a:t>drag</a:t>
            </a:r>
            <a:r>
              <a:rPr lang="en" sz="2000">
                <a:solidFill>
                  <a:srgbClr val="000000"/>
                </a:solidFill>
              </a:rPr>
              <a:t> </a:t>
            </a:r>
            <a:endParaRPr sz="20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NACA 0009 airfoil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Design Points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3"/>
          <p:cNvPicPr preferRelativeResize="0"/>
          <p:nvPr/>
        </p:nvPicPr>
        <p:blipFill rotWithShape="1">
          <a:blip r:embed="rId3">
            <a:alphaModFix/>
          </a:blip>
          <a:srcRect b="11978" l="5751" r="5485" t="24371"/>
          <a:stretch/>
        </p:blipFill>
        <p:spPr>
          <a:xfrm>
            <a:off x="634700" y="1067275"/>
            <a:ext cx="7874599" cy="3418573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3"/>
          <p:cNvSpPr txBox="1"/>
          <p:nvPr>
            <p:ph type="title"/>
          </p:nvPr>
        </p:nvSpPr>
        <p:spPr>
          <a:xfrm>
            <a:off x="311700" y="1340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VERTICAL FIN</a:t>
            </a:r>
            <a:endParaRPr b="1" sz="1800"/>
          </a:p>
        </p:txBody>
      </p:sp>
      <p:sp>
        <p:nvSpPr>
          <p:cNvPr id="268" name="Google Shape;268;p33"/>
          <p:cNvSpPr txBox="1"/>
          <p:nvPr/>
        </p:nvSpPr>
        <p:spPr>
          <a:xfrm>
            <a:off x="563100" y="1067275"/>
            <a:ext cx="47988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NACA </a:t>
            </a:r>
            <a:r>
              <a:rPr lang="en" sz="2000"/>
              <a:t>0009</a:t>
            </a:r>
            <a:r>
              <a:rPr lang="en" sz="2000"/>
              <a:t> Airfoil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Rudder is 30% of the vertical tail area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Taper ratio of .6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20” tall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"/>
          <p:cNvSpPr txBox="1"/>
          <p:nvPr>
            <p:ph type="title"/>
          </p:nvPr>
        </p:nvSpPr>
        <p:spPr>
          <a:xfrm>
            <a:off x="311700" y="1472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TAIL HOUSING</a:t>
            </a:r>
            <a:endParaRPr b="1" sz="1800"/>
          </a:p>
        </p:txBody>
      </p:sp>
      <p:sp>
        <p:nvSpPr>
          <p:cNvPr id="274" name="Google Shape;274;p34"/>
          <p:cNvSpPr txBox="1"/>
          <p:nvPr>
            <p:ph idx="1" type="body"/>
          </p:nvPr>
        </p:nvSpPr>
        <p:spPr>
          <a:xfrm>
            <a:off x="311700" y="1152475"/>
            <a:ext cx="2190000" cy="32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Lightweight Structural Connection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Minimize Volume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Optimize 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Transition to Stabilizers</a:t>
            </a:r>
            <a:endParaRPr sz="1800"/>
          </a:p>
        </p:txBody>
      </p:sp>
      <p:pic>
        <p:nvPicPr>
          <p:cNvPr id="275" name="Google Shape;275;p34"/>
          <p:cNvPicPr preferRelativeResize="0"/>
          <p:nvPr/>
        </p:nvPicPr>
        <p:blipFill rotWithShape="1">
          <a:blip r:embed="rId3">
            <a:alphaModFix/>
          </a:blip>
          <a:srcRect b="27929" l="15160" r="19265" t="22452"/>
          <a:stretch/>
        </p:blipFill>
        <p:spPr>
          <a:xfrm>
            <a:off x="2649975" y="1481863"/>
            <a:ext cx="6084399" cy="263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 txBox="1"/>
          <p:nvPr>
            <p:ph type="title"/>
          </p:nvPr>
        </p:nvSpPr>
        <p:spPr>
          <a:xfrm>
            <a:off x="311700" y="14495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TAIL BOOM</a:t>
            </a:r>
            <a:endParaRPr b="1" sz="1800"/>
          </a:p>
        </p:txBody>
      </p:sp>
      <p:sp>
        <p:nvSpPr>
          <p:cNvPr id="281" name="Google Shape;281;p35"/>
          <p:cNvSpPr txBox="1"/>
          <p:nvPr>
            <p:ph idx="1" type="body"/>
          </p:nvPr>
        </p:nvSpPr>
        <p:spPr>
          <a:xfrm>
            <a:off x="311700" y="1152475"/>
            <a:ext cx="3595800" cy="30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Critical Considerations: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Weight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Deflection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Durability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Aluminum vs. </a:t>
            </a:r>
            <a:r>
              <a:rPr lang="en" sz="1800"/>
              <a:t>Carbon Fiber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Various Multi-Layered Unidirectional Moduli Carbon Fibers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925" y="1115398"/>
            <a:ext cx="2912700" cy="29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5"/>
          <p:cNvSpPr txBox="1"/>
          <p:nvPr/>
        </p:nvSpPr>
        <p:spPr>
          <a:xfrm>
            <a:off x="693000" y="4287525"/>
            <a:ext cx="7758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Final Decision: </a:t>
            </a:r>
            <a:r>
              <a:rPr b="1" lang="en" sz="1800">
                <a:highlight>
                  <a:srgbClr val="FFFFFF"/>
                </a:highlight>
              </a:rPr>
              <a:t>1 1/4″ X 1 3/8″ Ultra High Modulus Carbon Fiber Tube</a:t>
            </a:r>
            <a:endParaRPr b="1"/>
          </a:p>
        </p:txBody>
      </p:sp>
      <p:pic>
        <p:nvPicPr>
          <p:cNvPr id="284" name="Google Shape;284;p35"/>
          <p:cNvPicPr preferRelativeResize="0"/>
          <p:nvPr/>
        </p:nvPicPr>
        <p:blipFill rotWithShape="1">
          <a:blip r:embed="rId4">
            <a:alphaModFix/>
          </a:blip>
          <a:srcRect b="23673" l="8614" r="8390" t="24593"/>
          <a:stretch/>
        </p:blipFill>
        <p:spPr>
          <a:xfrm>
            <a:off x="617350" y="3589025"/>
            <a:ext cx="2984501" cy="6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6"/>
          <p:cNvPicPr preferRelativeResize="0"/>
          <p:nvPr/>
        </p:nvPicPr>
        <p:blipFill rotWithShape="1">
          <a:blip r:embed="rId3">
            <a:alphaModFix/>
          </a:blip>
          <a:srcRect b="21949" l="33318" r="15814" t="28381"/>
          <a:stretch/>
        </p:blipFill>
        <p:spPr>
          <a:xfrm>
            <a:off x="5373650" y="3474350"/>
            <a:ext cx="3476908" cy="1669149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6"/>
          <p:cNvSpPr txBox="1"/>
          <p:nvPr>
            <p:ph type="title"/>
          </p:nvPr>
        </p:nvSpPr>
        <p:spPr>
          <a:xfrm>
            <a:off x="311700" y="1361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COLONIST DELIVERY AIRCRAFT (CDA)</a:t>
            </a:r>
            <a:endParaRPr b="1" sz="1800"/>
          </a:p>
        </p:txBody>
      </p:sp>
      <p:pic>
        <p:nvPicPr>
          <p:cNvPr id="291" name="Google Shape;291;p36"/>
          <p:cNvPicPr preferRelativeResize="0"/>
          <p:nvPr/>
        </p:nvPicPr>
        <p:blipFill rotWithShape="1">
          <a:blip r:embed="rId4">
            <a:alphaModFix/>
          </a:blip>
          <a:srcRect b="26750" l="24510" r="17433" t="33887"/>
          <a:stretch/>
        </p:blipFill>
        <p:spPr>
          <a:xfrm>
            <a:off x="900500" y="3875150"/>
            <a:ext cx="3334549" cy="1111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6"/>
          <p:cNvPicPr preferRelativeResize="0"/>
          <p:nvPr/>
        </p:nvPicPr>
        <p:blipFill rotWithShape="1">
          <a:blip r:embed="rId5">
            <a:alphaModFix/>
          </a:blip>
          <a:srcRect b="9961" l="30248" r="7728" t="10604"/>
          <a:stretch/>
        </p:blipFill>
        <p:spPr>
          <a:xfrm>
            <a:off x="5091699" y="922650"/>
            <a:ext cx="4052302" cy="2551699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6"/>
          <p:cNvSpPr txBox="1"/>
          <p:nvPr/>
        </p:nvSpPr>
        <p:spPr>
          <a:xfrm>
            <a:off x="181650" y="1928350"/>
            <a:ext cx="3654900" cy="11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Airframe: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Foam wings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Plastic monocoque passenger cabin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Thin wall 3d print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6"/>
          <p:cNvSpPr txBox="1"/>
          <p:nvPr/>
        </p:nvSpPr>
        <p:spPr>
          <a:xfrm>
            <a:off x="181650" y="922650"/>
            <a:ext cx="58725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Flying wing configuration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Structurally efficient colonist packing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Low drag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Potentially weight-efficient control system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95" name="Google Shape;295;p36"/>
          <p:cNvCxnSpPr/>
          <p:nvPr/>
        </p:nvCxnSpPr>
        <p:spPr>
          <a:xfrm flipH="1" rot="10800000">
            <a:off x="5373650" y="2344650"/>
            <a:ext cx="814800" cy="45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36"/>
          <p:cNvSpPr txBox="1"/>
          <p:nvPr/>
        </p:nvSpPr>
        <p:spPr>
          <a:xfrm>
            <a:off x="4478475" y="2585650"/>
            <a:ext cx="18408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Colonists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passenger cabin</a:t>
            </a:r>
            <a:endParaRPr/>
          </a:p>
        </p:txBody>
      </p:sp>
      <p:cxnSp>
        <p:nvCxnSpPr>
          <p:cNvPr id="297" name="Google Shape;297;p36"/>
          <p:cNvCxnSpPr>
            <a:endCxn id="294" idx="3"/>
          </p:cNvCxnSpPr>
          <p:nvPr/>
        </p:nvCxnSpPr>
        <p:spPr>
          <a:xfrm flipH="1">
            <a:off x="6054150" y="1199700"/>
            <a:ext cx="452100" cy="337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8" name="Google Shape;298;p36"/>
          <p:cNvSpPr txBox="1"/>
          <p:nvPr/>
        </p:nvSpPr>
        <p:spPr>
          <a:xfrm>
            <a:off x="6506200" y="922650"/>
            <a:ext cx="15630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Foam wings</a:t>
            </a:r>
            <a:endParaRPr/>
          </a:p>
        </p:txBody>
      </p:sp>
      <p:cxnSp>
        <p:nvCxnSpPr>
          <p:cNvPr id="299" name="Google Shape;299;p36"/>
          <p:cNvCxnSpPr/>
          <p:nvPr/>
        </p:nvCxnSpPr>
        <p:spPr>
          <a:xfrm rot="10800000">
            <a:off x="2110750" y="4686625"/>
            <a:ext cx="1309500" cy="202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0" name="Google Shape;300;p36"/>
          <p:cNvSpPr txBox="1"/>
          <p:nvPr/>
        </p:nvSpPr>
        <p:spPr>
          <a:xfrm>
            <a:off x="3396075" y="4686625"/>
            <a:ext cx="10824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Electronics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/>
          <p:nvPr>
            <p:ph type="title"/>
          </p:nvPr>
        </p:nvSpPr>
        <p:spPr>
          <a:xfrm>
            <a:off x="311700" y="1361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AERODYNAMIC PERFORMANCE</a:t>
            </a:r>
            <a:endParaRPr b="1" sz="1800"/>
          </a:p>
        </p:txBody>
      </p:sp>
      <p:sp>
        <p:nvSpPr>
          <p:cNvPr id="306" name="Google Shape;306;p37"/>
          <p:cNvSpPr txBox="1"/>
          <p:nvPr/>
        </p:nvSpPr>
        <p:spPr>
          <a:xfrm>
            <a:off x="-43600" y="1155100"/>
            <a:ext cx="4499400" cy="3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Simulated in XFLR5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Approximate span efficiency, coefficient of lift, and stability characteristics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Dihedral is advantageous for yaw stability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Vertical stabilizer is necessary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Winglets or vertical tail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Otherwise longitudinally stability modes well damped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Possible concerns for dutch roll and spiral stability modes</a:t>
            </a:r>
            <a:endParaRPr sz="1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307" name="Google Shape;3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9399" y="1155100"/>
            <a:ext cx="4499376" cy="283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 txBox="1"/>
          <p:nvPr>
            <p:ph type="title"/>
          </p:nvPr>
        </p:nvSpPr>
        <p:spPr>
          <a:xfrm>
            <a:off x="311700" y="1361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THEORETICAL GLIDE PERFORMANCE</a:t>
            </a:r>
            <a:endParaRPr b="1" sz="1800"/>
          </a:p>
        </p:txBody>
      </p:sp>
      <p:pic>
        <p:nvPicPr>
          <p:cNvPr id="313" name="Google Shape;31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50" y="913212"/>
            <a:ext cx="4016100" cy="30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8"/>
          <p:cNvSpPr txBox="1"/>
          <p:nvPr/>
        </p:nvSpPr>
        <p:spPr>
          <a:xfrm>
            <a:off x="130050" y="3735825"/>
            <a:ext cx="45885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Minimum necessary glide ratio = 1.5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Underestimates parasitic drag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With 3x worse drag, glide ratio is still over 9</a:t>
            </a:r>
            <a:endParaRPr/>
          </a:p>
        </p:txBody>
      </p:sp>
      <p:pic>
        <p:nvPicPr>
          <p:cNvPr id="315" name="Google Shape;31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7950" y="845788"/>
            <a:ext cx="4195873" cy="314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6" name="Google Shape;316;p38"/>
          <p:cNvCxnSpPr/>
          <p:nvPr/>
        </p:nvCxnSpPr>
        <p:spPr>
          <a:xfrm rot="10800000">
            <a:off x="7882300" y="2802950"/>
            <a:ext cx="80100" cy="113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7" name="Google Shape;317;p38"/>
          <p:cNvSpPr txBox="1"/>
          <p:nvPr/>
        </p:nvSpPr>
        <p:spPr>
          <a:xfrm>
            <a:off x="6960400" y="3938450"/>
            <a:ext cx="19239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50G impact w/ ground</a:t>
            </a:r>
            <a:endParaRPr/>
          </a:p>
        </p:txBody>
      </p:sp>
      <p:cxnSp>
        <p:nvCxnSpPr>
          <p:cNvPr id="318" name="Google Shape;318;p38"/>
          <p:cNvCxnSpPr/>
          <p:nvPr/>
        </p:nvCxnSpPr>
        <p:spPr>
          <a:xfrm flipH="1" rot="10800000">
            <a:off x="5530925" y="1726225"/>
            <a:ext cx="165900" cy="218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9" name="Google Shape;319;p38"/>
          <p:cNvSpPr txBox="1"/>
          <p:nvPr/>
        </p:nvSpPr>
        <p:spPr>
          <a:xfrm>
            <a:off x="5228675" y="3925275"/>
            <a:ext cx="6492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Stall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9"/>
          <p:cNvSpPr txBox="1"/>
          <p:nvPr>
            <p:ph type="title"/>
          </p:nvPr>
        </p:nvSpPr>
        <p:spPr>
          <a:xfrm>
            <a:off x="311700" y="1361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DESIGN PROTOTYPING AND TESTING</a:t>
            </a:r>
            <a:endParaRPr b="1" sz="1800"/>
          </a:p>
        </p:txBody>
      </p:sp>
      <p:sp>
        <p:nvSpPr>
          <p:cNvPr id="325" name="Google Shape;325;p39"/>
          <p:cNvSpPr txBox="1"/>
          <p:nvPr/>
        </p:nvSpPr>
        <p:spPr>
          <a:xfrm>
            <a:off x="125750" y="839100"/>
            <a:ext cx="4315500" cy="18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Flight &amp; glide testing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Install motor and rc electronics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Fly to speed and altitude, kill throttle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Glide to target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Evaluate its control and performance in real flight in operational environment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9"/>
          <p:cNvSpPr txBox="1"/>
          <p:nvPr/>
        </p:nvSpPr>
        <p:spPr>
          <a:xfrm>
            <a:off x="301450" y="2228075"/>
            <a:ext cx="6871500" cy="25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Parameters to test: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Can it fly?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it fly well?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Wing shape and sizing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Control surfaces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Elevons vs. elevator w/ rudder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Elevons w/ rudder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Controlled landing methods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Under 50G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425" y="1016688"/>
            <a:ext cx="3809249" cy="13848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8" name="Google Shape;328;p39"/>
          <p:cNvCxnSpPr/>
          <p:nvPr/>
        </p:nvCxnSpPr>
        <p:spPr>
          <a:xfrm flipH="1" rot="10800000">
            <a:off x="5329194" y="2102621"/>
            <a:ext cx="487200" cy="277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9" name="Google Shape;329;p39"/>
          <p:cNvSpPr txBox="1"/>
          <p:nvPr/>
        </p:nvSpPr>
        <p:spPr>
          <a:xfrm>
            <a:off x="4364975" y="2276700"/>
            <a:ext cx="1629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Passenger cabin</a:t>
            </a:r>
            <a:endParaRPr/>
          </a:p>
        </p:txBody>
      </p:sp>
      <p:cxnSp>
        <p:nvCxnSpPr>
          <p:cNvPr id="330" name="Google Shape;330;p39"/>
          <p:cNvCxnSpPr/>
          <p:nvPr/>
        </p:nvCxnSpPr>
        <p:spPr>
          <a:xfrm flipH="1" rot="10800000">
            <a:off x="6854388" y="2228072"/>
            <a:ext cx="3600" cy="319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1" name="Google Shape;331;p39"/>
          <p:cNvSpPr txBox="1"/>
          <p:nvPr/>
        </p:nvSpPr>
        <p:spPr>
          <a:xfrm>
            <a:off x="6078452" y="2434200"/>
            <a:ext cx="21816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Interchangeable wings</a:t>
            </a:r>
            <a:endParaRPr/>
          </a:p>
        </p:txBody>
      </p:sp>
      <p:sp>
        <p:nvSpPr>
          <p:cNvPr id="332" name="Google Shape;332;p39"/>
          <p:cNvSpPr txBox="1"/>
          <p:nvPr/>
        </p:nvSpPr>
        <p:spPr>
          <a:xfrm>
            <a:off x="6123275" y="1016700"/>
            <a:ext cx="25572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vertical tail &amp; rudder</a:t>
            </a:r>
            <a:endParaRPr/>
          </a:p>
        </p:txBody>
      </p:sp>
      <p:cxnSp>
        <p:nvCxnSpPr>
          <p:cNvPr id="333" name="Google Shape;333;p39"/>
          <p:cNvCxnSpPr/>
          <p:nvPr/>
        </p:nvCxnSpPr>
        <p:spPr>
          <a:xfrm flipH="1">
            <a:off x="7068550" y="1318175"/>
            <a:ext cx="104400" cy="300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4" name="Google Shape;334;p39"/>
          <p:cNvSpPr txBox="1"/>
          <p:nvPr/>
        </p:nvSpPr>
        <p:spPr>
          <a:xfrm>
            <a:off x="4933950" y="2709300"/>
            <a:ext cx="35742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Prototype design with hot wired foam</a:t>
            </a:r>
            <a:endParaRPr b="1"/>
          </a:p>
        </p:txBody>
      </p:sp>
      <p:pic>
        <p:nvPicPr>
          <p:cNvPr id="335" name="Google Shape;335;p39"/>
          <p:cNvPicPr preferRelativeResize="0"/>
          <p:nvPr/>
        </p:nvPicPr>
        <p:blipFill rotWithShape="1">
          <a:blip r:embed="rId4">
            <a:alphaModFix/>
          </a:blip>
          <a:srcRect b="11304" l="0" r="0" t="30785"/>
          <a:stretch/>
        </p:blipFill>
        <p:spPr>
          <a:xfrm>
            <a:off x="4364977" y="3079011"/>
            <a:ext cx="4315505" cy="1874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0"/>
          <p:cNvSpPr txBox="1"/>
          <p:nvPr>
            <p:ph type="title"/>
          </p:nvPr>
        </p:nvSpPr>
        <p:spPr>
          <a:xfrm>
            <a:off x="311700" y="1361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ELECTRONICS &amp; BLISTER</a:t>
            </a:r>
            <a:endParaRPr b="1" sz="1800"/>
          </a:p>
        </p:txBody>
      </p:sp>
      <p:pic>
        <p:nvPicPr>
          <p:cNvPr id="341" name="Google Shape;341;p40"/>
          <p:cNvPicPr preferRelativeResize="0"/>
          <p:nvPr/>
        </p:nvPicPr>
        <p:blipFill rotWithShape="1">
          <a:blip r:embed="rId3">
            <a:alphaModFix/>
          </a:blip>
          <a:srcRect b="28852" l="10602" r="0" t="37170"/>
          <a:stretch/>
        </p:blipFill>
        <p:spPr>
          <a:xfrm>
            <a:off x="311700" y="1040500"/>
            <a:ext cx="3763127" cy="1403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0"/>
          <p:cNvPicPr preferRelativeResize="0"/>
          <p:nvPr/>
        </p:nvPicPr>
        <p:blipFill rotWithShape="1">
          <a:blip r:embed="rId4">
            <a:alphaModFix/>
          </a:blip>
          <a:srcRect b="32290" l="13434" r="0" t="33734"/>
          <a:stretch/>
        </p:blipFill>
        <p:spPr>
          <a:xfrm>
            <a:off x="371175" y="2885100"/>
            <a:ext cx="3644174" cy="140315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43" name="Google Shape;343;p40"/>
          <p:cNvGraphicFramePr/>
          <p:nvPr/>
        </p:nvGraphicFramePr>
        <p:xfrm>
          <a:off x="4428375" y="816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{B87D0380-AEC4-4BC5-9B8F-3DD85AEC1C14}</a:tableStyleId>
              </a:tblPr>
              <a:tblGrid>
                <a:gridCol w="3763125"/>
              </a:tblGrid>
              <a:tr h="387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Electronics on-board each CDA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87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Arduino Nano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7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Accelerometer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7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GPS Module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7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GPS Module Coin Cell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7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xBee Pro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7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3.7 V 350 mAh LiPo Battery (for components)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9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xBee Pro Breakout Board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7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Servos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7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Servo LiPo battery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MISSION SUCCESS IS EVALUATED WITH </a:t>
            </a:r>
            <a:r>
              <a:rPr b="1" i="1" lang="en" sz="1800"/>
              <a:t>FFS</a:t>
            </a:r>
            <a:endParaRPr b="1" i="1" sz="1800"/>
          </a:p>
        </p:txBody>
      </p:sp>
      <p:pic>
        <p:nvPicPr>
          <p:cNvPr id="105" name="Google Shape;10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150" y="789125"/>
            <a:ext cx="7255689" cy="127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4"/>
          <p:cNvPicPr preferRelativeResize="0"/>
          <p:nvPr/>
        </p:nvPicPr>
        <p:blipFill rotWithShape="1">
          <a:blip r:embed="rId4">
            <a:alphaModFix/>
          </a:blip>
          <a:srcRect b="0" l="0" r="0" t="16888"/>
          <a:stretch/>
        </p:blipFill>
        <p:spPr>
          <a:xfrm>
            <a:off x="673675" y="1907750"/>
            <a:ext cx="7796650" cy="10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4"/>
          <p:cNvSpPr txBox="1"/>
          <p:nvPr/>
        </p:nvSpPr>
        <p:spPr>
          <a:xfrm>
            <a:off x="8531950" y="1187275"/>
            <a:ext cx="4557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mbria"/>
                <a:ea typeface="Cambria"/>
                <a:cs typeface="Cambria"/>
                <a:sym typeface="Cambria"/>
              </a:rPr>
              <a:t>(1)</a:t>
            </a:r>
            <a:endParaRPr sz="16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8531950" y="2062125"/>
            <a:ext cx="4557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mbria"/>
                <a:ea typeface="Cambria"/>
                <a:cs typeface="Cambria"/>
                <a:sym typeface="Cambria"/>
              </a:rPr>
              <a:t>(2)</a:t>
            </a:r>
            <a:endParaRPr sz="16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09" name="Google Shape;109;p14"/>
          <p:cNvPicPr preferRelativeResize="0"/>
          <p:nvPr/>
        </p:nvPicPr>
        <p:blipFill rotWithShape="1">
          <a:blip r:embed="rId5">
            <a:alphaModFix/>
          </a:blip>
          <a:srcRect b="0" l="0" r="0" t="9893"/>
          <a:stretch/>
        </p:blipFill>
        <p:spPr>
          <a:xfrm>
            <a:off x="311700" y="3905800"/>
            <a:ext cx="3698299" cy="10229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0" name="Google Shape;110;p14"/>
          <p:cNvSpPr txBox="1"/>
          <p:nvPr/>
        </p:nvSpPr>
        <p:spPr>
          <a:xfrm>
            <a:off x="4908250" y="3970825"/>
            <a:ext cx="40755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/>
              <a:t>If resources are limiting factor, Eq. (4) gives optimal number of colonists</a:t>
            </a:r>
            <a:endParaRPr b="1" i="1" sz="1600"/>
          </a:p>
        </p:txBody>
      </p:sp>
      <p:pic>
        <p:nvPicPr>
          <p:cNvPr id="111" name="Google Shape;11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2787325"/>
            <a:ext cx="4602499" cy="90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 txBox="1"/>
          <p:nvPr/>
        </p:nvSpPr>
        <p:spPr>
          <a:xfrm>
            <a:off x="5033350" y="3017263"/>
            <a:ext cx="4557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mbria"/>
                <a:ea typeface="Cambria"/>
                <a:cs typeface="Cambria"/>
                <a:sym typeface="Cambria"/>
              </a:rPr>
              <a:t>(3)</a:t>
            </a:r>
            <a:endParaRPr sz="16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4195150" y="4160263"/>
            <a:ext cx="4557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mbria"/>
                <a:ea typeface="Cambria"/>
                <a:cs typeface="Cambria"/>
                <a:sym typeface="Cambria"/>
              </a:rPr>
              <a:t>(4)</a:t>
            </a:r>
            <a:endParaRPr sz="16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1"/>
          <p:cNvSpPr txBox="1"/>
          <p:nvPr>
            <p:ph type="title"/>
          </p:nvPr>
        </p:nvSpPr>
        <p:spPr>
          <a:xfrm>
            <a:off x="311700" y="1361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CDA WEIGHT</a:t>
            </a:r>
            <a:endParaRPr b="1" sz="1800"/>
          </a:p>
        </p:txBody>
      </p:sp>
      <p:graphicFrame>
        <p:nvGraphicFramePr>
          <p:cNvPr id="349" name="Google Shape;349;p41"/>
          <p:cNvGraphicFramePr/>
          <p:nvPr/>
        </p:nvGraphicFramePr>
        <p:xfrm>
          <a:off x="952500" y="1359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{B87D0380-AEC4-4BC5-9B8F-3DD85AEC1C14}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Part 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Weight (oz)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Electronics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2.079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Foam Wings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1.003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Passengers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2.857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Impacts Sensors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0.480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Electronics Mount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0.093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Passenger Cabin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</a:t>
                      </a:r>
                      <a:r>
                        <a:rPr lang="en"/>
                        <a:t>232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Total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6.744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2"/>
          <p:cNvSpPr txBox="1"/>
          <p:nvPr>
            <p:ph type="title"/>
          </p:nvPr>
        </p:nvSpPr>
        <p:spPr>
          <a:xfrm>
            <a:off x="311700" y="340900"/>
            <a:ext cx="8520600" cy="3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TOTAL BUDGET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5" name="Google Shape;355;p42"/>
          <p:cNvPicPr preferRelativeResize="0"/>
          <p:nvPr/>
        </p:nvPicPr>
        <p:blipFill rotWithShape="1">
          <a:blip r:embed="rId3">
            <a:alphaModFix/>
          </a:blip>
          <a:srcRect b="0" l="0" r="882" t="0"/>
          <a:stretch/>
        </p:blipFill>
        <p:spPr>
          <a:xfrm>
            <a:off x="1847850" y="1607625"/>
            <a:ext cx="5400351" cy="27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3"/>
          <p:cNvSpPr txBox="1"/>
          <p:nvPr>
            <p:ph type="title"/>
          </p:nvPr>
        </p:nvSpPr>
        <p:spPr>
          <a:xfrm>
            <a:off x="311700" y="1361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SCHEDULE</a:t>
            </a:r>
            <a:endParaRPr b="1" sz="1800"/>
          </a:p>
        </p:txBody>
      </p:sp>
      <p:pic>
        <p:nvPicPr>
          <p:cNvPr id="361" name="Google Shape;36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700" y="807825"/>
            <a:ext cx="6774575" cy="4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4"/>
          <p:cNvSpPr txBox="1"/>
          <p:nvPr>
            <p:ph type="title"/>
          </p:nvPr>
        </p:nvSpPr>
        <p:spPr>
          <a:xfrm>
            <a:off x="311700" y="15825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MOVING FORWARD</a:t>
            </a:r>
            <a:endParaRPr b="1" sz="1800"/>
          </a:p>
        </p:txBody>
      </p:sp>
      <p:sp>
        <p:nvSpPr>
          <p:cNvPr id="367" name="Google Shape;367;p44"/>
          <p:cNvSpPr txBox="1"/>
          <p:nvPr/>
        </p:nvSpPr>
        <p:spPr>
          <a:xfrm>
            <a:off x="3614400" y="4408700"/>
            <a:ext cx="191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Questions?</a:t>
            </a:r>
            <a:endParaRPr b="1" sz="2400"/>
          </a:p>
        </p:txBody>
      </p:sp>
      <p:pic>
        <p:nvPicPr>
          <p:cNvPr id="368" name="Google Shape;3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1563"/>
            <a:ext cx="8839201" cy="2956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/>
          <p:nvPr>
            <p:ph type="title"/>
          </p:nvPr>
        </p:nvSpPr>
        <p:spPr>
          <a:xfrm>
            <a:off x="287075" y="280722"/>
            <a:ext cx="7161000" cy="4200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DESIGN REQUIREMENTS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9" name="Google Shape;119;p15"/>
          <p:cNvGraphicFramePr/>
          <p:nvPr/>
        </p:nvGraphicFramePr>
        <p:xfrm>
          <a:off x="451175" y="98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{B87D0380-AEC4-4BC5-9B8F-3DD85AEC1C14}</a:tableStyleId>
              </a:tblPr>
              <a:tblGrid>
                <a:gridCol w="2061675"/>
                <a:gridCol w="2061675"/>
                <a:gridCol w="2061675"/>
                <a:gridCol w="2061675"/>
              </a:tblGrid>
              <a:tr h="5544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Primary Aircraft</a:t>
                      </a:r>
                      <a:endParaRPr b="1" sz="2000"/>
                    </a:p>
                  </a:txBody>
                  <a:tcPr marT="91425" marB="91425" marR="91425" marL="91425">
                    <a:solidFill>
                      <a:srgbClr val="9E9E9E"/>
                    </a:solidFill>
                  </a:tcPr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1"/>
                          </a:solidFill>
                        </a:rPr>
                        <a:t>Colonist</a:t>
                      </a:r>
                      <a:r>
                        <a:rPr b="1" lang="en" sz="2000">
                          <a:solidFill>
                            <a:schemeClr val="dk1"/>
                          </a:solidFill>
                        </a:rPr>
                        <a:t> Delivery</a:t>
                      </a:r>
                      <a:r>
                        <a:rPr b="1" lang="en" sz="2000">
                          <a:solidFill>
                            <a:schemeClr val="dk1"/>
                          </a:solidFill>
                        </a:rPr>
                        <a:t> Aircraft</a:t>
                      </a:r>
                      <a:endParaRPr b="1" sz="2000"/>
                    </a:p>
                  </a:txBody>
                  <a:tcPr marT="91425" marB="91425" marR="91425" marL="91425">
                    <a:solidFill>
                      <a:srgbClr val="9E9E9E"/>
                    </a:solidFill>
                  </a:tcPr>
                </a:tc>
                <a:tc hMerge="1"/>
              </a:tr>
              <a:tr h="450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Max. Weight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55 lbs.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Max. Weight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 oz.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50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Wingspan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 feet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Control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 DOF, Autonomous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50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Propulsion Power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750 W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Landing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Less than 50G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461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Volume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Fit 64 oz of water, 8 Habitats 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Power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 propulsion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0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Drag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Low as possible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Volume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Fit ~30 Colonists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0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Airframe Weight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~ 17 lbs.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Drag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Low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50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Drop Mechanism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Reliable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Deployability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Reliable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HABITAT &amp; SUPPLY PAYLOAD MOUNTING REQUIREMENTS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L</a:t>
            </a:r>
            <a:r>
              <a:rPr lang="en" sz="1200"/>
              <a:t>ongitudinal - limited, 10” within EW CG of Primary Aircraft (nose to tail)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Lateral (along the span) - not limited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Spanwise loading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DESIGN PROCESS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Two design alternatives - externally/internally mounted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Experimentally determined Nerf Howler’s drag, 0.39lb @ 55 ft/s (3.1lb)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en" sz="1200">
                <a:solidFill>
                  <a:schemeClr val="dk1"/>
                </a:solidFill>
              </a:rPr>
              <a:t>Dynamic payload has to be mounted internally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CONCLUSION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Spanwise, internal loading of the parasitic payload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25" name="Google Shape;125;p16"/>
          <p:cNvSpPr txBox="1"/>
          <p:nvPr>
            <p:ph type="title"/>
          </p:nvPr>
        </p:nvSpPr>
        <p:spPr>
          <a:xfrm>
            <a:off x="311700" y="1362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PRIMARY AIRCRAFT: WING &amp; FUSELAGE DESIGN PROCESS</a:t>
            </a:r>
            <a:endParaRPr b="1" sz="1800"/>
          </a:p>
        </p:txBody>
      </p:sp>
      <p:pic>
        <p:nvPicPr>
          <p:cNvPr id="126" name="Google Shape;12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6819" y="1530350"/>
            <a:ext cx="1995475" cy="266064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6"/>
          <p:cNvSpPr txBox="1"/>
          <p:nvPr/>
        </p:nvSpPr>
        <p:spPr>
          <a:xfrm>
            <a:off x="6836775" y="4191000"/>
            <a:ext cx="19956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Wind tunnel testing Nerf Howler in LMU’s fluids </a:t>
            </a:r>
            <a:r>
              <a:rPr i="1" lang="en" sz="1000"/>
              <a:t>laboratory</a:t>
            </a:r>
            <a:r>
              <a:rPr i="1" lang="en" sz="1000"/>
              <a:t> </a:t>
            </a:r>
            <a:endParaRPr i="1" sz="1000"/>
          </a:p>
        </p:txBody>
      </p:sp>
      <p:pic>
        <p:nvPicPr>
          <p:cNvPr id="128" name="Google Shape;12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455800"/>
            <a:ext cx="3983025" cy="14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/>
          <p:nvPr>
            <p:ph idx="1" type="body"/>
          </p:nvPr>
        </p:nvSpPr>
        <p:spPr>
          <a:xfrm>
            <a:off x="311700" y="1000075"/>
            <a:ext cx="5865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STORING THE DYNAMIC PAYLOAD IN THE WING(S)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Store mission payload in essential body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Remove fuselage - lower parasitic drag</a:t>
            </a:r>
            <a:endParaRPr baseline="-25000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Fully utilize limited 12’ wingspan (uninterrupted lifting body)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DESIGN DRIVERS &amp; REQUIREMENTS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Store Nerf Howler (OD 3.5”)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Imposes thickness req. 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AutoNum type="romanLcPeriod"/>
            </a:pPr>
            <a:r>
              <a:rPr lang="en" sz="1200"/>
              <a:t>Increases front area -  Increases drag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Thicker central airfoil for storage (Blended Wing)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Thinner </a:t>
            </a:r>
            <a:r>
              <a:rPr lang="en" sz="1200"/>
              <a:t>efficient</a:t>
            </a:r>
            <a:r>
              <a:rPr lang="en" sz="1200"/>
              <a:t> high lift wings (Primary Wings)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34" name="Google Shape;134;p17"/>
          <p:cNvSpPr txBox="1"/>
          <p:nvPr>
            <p:ph type="title"/>
          </p:nvPr>
        </p:nvSpPr>
        <p:spPr>
          <a:xfrm>
            <a:off x="311700" y="1362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PRIMARY AIRCRAFT: INTERNAL SPANWISE LOADING</a:t>
            </a:r>
            <a:endParaRPr b="1" sz="1800"/>
          </a:p>
        </p:txBody>
      </p:sp>
      <p:pic>
        <p:nvPicPr>
          <p:cNvPr id="135" name="Google Shape;13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6713" y="1460450"/>
            <a:ext cx="2962525" cy="222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/>
          <p:nvPr/>
        </p:nvSpPr>
        <p:spPr>
          <a:xfrm>
            <a:off x="6026725" y="3683050"/>
            <a:ext cx="296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Boeing &amp; NASA’s blended wing body </a:t>
            </a:r>
            <a:r>
              <a:rPr i="1" lang="en" sz="1000"/>
              <a:t>aircraft</a:t>
            </a:r>
            <a:r>
              <a:rPr i="1" lang="en" sz="1000"/>
              <a:t> the X-48</a:t>
            </a:r>
            <a:endParaRPr i="1"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/>
          <p:nvPr>
            <p:ph type="title"/>
          </p:nvPr>
        </p:nvSpPr>
        <p:spPr>
          <a:xfrm>
            <a:off x="311700" y="1362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PRIMARY AIRCRAFT: BLENDED WING BODY</a:t>
            </a:r>
            <a:endParaRPr b="1" sz="1800"/>
          </a:p>
        </p:txBody>
      </p:sp>
      <p:pic>
        <p:nvPicPr>
          <p:cNvPr id="142" name="Google Shape;14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9400" y="2185214"/>
            <a:ext cx="4974603" cy="275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/>
          <p:cNvPicPr preferRelativeResize="0"/>
          <p:nvPr/>
        </p:nvPicPr>
        <p:blipFill rotWithShape="1">
          <a:blip r:embed="rId4">
            <a:alphaModFix/>
          </a:blip>
          <a:srcRect b="29174" l="3480" r="4447" t="20050"/>
          <a:stretch/>
        </p:blipFill>
        <p:spPr>
          <a:xfrm>
            <a:off x="311700" y="3449400"/>
            <a:ext cx="4075275" cy="80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 txBox="1"/>
          <p:nvPr/>
        </p:nvSpPr>
        <p:spPr>
          <a:xfrm>
            <a:off x="311725" y="4182600"/>
            <a:ext cx="40752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Side view of BWB</a:t>
            </a:r>
            <a:endParaRPr i="1" sz="1000"/>
          </a:p>
        </p:txBody>
      </p:sp>
      <p:sp>
        <p:nvSpPr>
          <p:cNvPr id="145" name="Google Shape;145;p18"/>
          <p:cNvSpPr txBox="1"/>
          <p:nvPr/>
        </p:nvSpPr>
        <p:spPr>
          <a:xfrm>
            <a:off x="4169400" y="4197000"/>
            <a:ext cx="49746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Isometric </a:t>
            </a:r>
            <a:r>
              <a:rPr i="1" lang="en" sz="1000"/>
              <a:t>view of BWB</a:t>
            </a:r>
            <a:endParaRPr i="1" sz="1000"/>
          </a:p>
        </p:txBody>
      </p:sp>
      <p:sp>
        <p:nvSpPr>
          <p:cNvPr id="146" name="Google Shape;146;p18"/>
          <p:cNvSpPr txBox="1"/>
          <p:nvPr/>
        </p:nvSpPr>
        <p:spPr>
          <a:xfrm>
            <a:off x="311700" y="1015550"/>
            <a:ext cx="5959500" cy="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OUR DESIGN:</a:t>
            </a:r>
            <a:r>
              <a:rPr lang="en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efficient high lift wings merged with a wide airfoil-shaped body (BWB)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311700" y="1362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PRIMARY AIRCRAFT: AIRFRAME OVERVIEW</a:t>
            </a:r>
            <a:endParaRPr b="1" sz="1800"/>
          </a:p>
        </p:txBody>
      </p:sp>
      <p:sp>
        <p:nvSpPr>
          <p:cNvPr id="152" name="Google Shape;152;p19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TOP LEVEL AIRFRAME COMPONENTS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" sz="1200"/>
              <a:t>Blended Wing Body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Primary Wing(s)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Blended Wing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AutoNum type="romanLcPeriod"/>
            </a:pPr>
            <a:r>
              <a:rPr lang="en" sz="1200"/>
              <a:t>Dynamic Payload Bay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AutoNum type="romanLcPeriod"/>
            </a:pPr>
            <a:r>
              <a:rPr lang="en" sz="1200"/>
              <a:t>Static Payload Bay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AutoNum type="romanLcPeriod"/>
            </a:pPr>
            <a:r>
              <a:rPr lang="en" sz="1200"/>
              <a:t>Electronics Bay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Propulsion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Empennage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Landing Gear</a:t>
            </a:r>
            <a:endParaRPr sz="1200"/>
          </a:p>
        </p:txBody>
      </p:sp>
      <p:pic>
        <p:nvPicPr>
          <p:cNvPr id="153" name="Google Shape;15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4025" y="1232525"/>
            <a:ext cx="5189972" cy="325629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 txBox="1"/>
          <p:nvPr/>
        </p:nvSpPr>
        <p:spPr>
          <a:xfrm>
            <a:off x="4084700" y="1480800"/>
            <a:ext cx="4611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1a.</a:t>
            </a:r>
            <a:endParaRPr b="1"/>
          </a:p>
        </p:txBody>
      </p:sp>
      <p:sp>
        <p:nvSpPr>
          <p:cNvPr id="155" name="Google Shape;155;p19"/>
          <p:cNvSpPr txBox="1"/>
          <p:nvPr/>
        </p:nvSpPr>
        <p:spPr>
          <a:xfrm>
            <a:off x="5992375" y="2255550"/>
            <a:ext cx="4611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1b</a:t>
            </a:r>
            <a:r>
              <a:rPr b="1" lang="en"/>
              <a:t>.</a:t>
            </a:r>
            <a:endParaRPr b="1"/>
          </a:p>
        </p:txBody>
      </p:sp>
      <p:sp>
        <p:nvSpPr>
          <p:cNvPr id="156" name="Google Shape;156;p19"/>
          <p:cNvSpPr txBox="1"/>
          <p:nvPr/>
        </p:nvSpPr>
        <p:spPr>
          <a:xfrm>
            <a:off x="7980075" y="980875"/>
            <a:ext cx="4611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</a:t>
            </a:r>
            <a:r>
              <a:rPr b="1" lang="en"/>
              <a:t>.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/>
          <p:nvPr>
            <p:ph type="title"/>
          </p:nvPr>
        </p:nvSpPr>
        <p:spPr>
          <a:xfrm>
            <a:off x="311700" y="1362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PRIMARY AIRCRAFT: BLENDED WING BODY OPTIMIZATION</a:t>
            </a:r>
            <a:endParaRPr b="1" sz="1800"/>
          </a:p>
        </p:txBody>
      </p:sp>
      <p:sp>
        <p:nvSpPr>
          <p:cNvPr id="162" name="Google Shape;162;p20"/>
          <p:cNvSpPr txBox="1"/>
          <p:nvPr>
            <p:ph idx="1" type="body"/>
          </p:nvPr>
        </p:nvSpPr>
        <p:spPr>
          <a:xfrm>
            <a:off x="311700" y="1000075"/>
            <a:ext cx="4309500" cy="32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FURTHER WORK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Stability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Aircraft controls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Optimization of CG placement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Aircraft Performance Optimization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Wing optimization (analytical/CFD/experimental)</a:t>
            </a:r>
            <a:endParaRPr sz="1200"/>
          </a:p>
        </p:txBody>
      </p:sp>
      <p:pic>
        <p:nvPicPr>
          <p:cNvPr id="163" name="Google Shape;16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1200" y="1600038"/>
            <a:ext cx="4218001" cy="206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